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9" r:id="rId3"/>
    <p:sldId id="256" r:id="rId4"/>
    <p:sldId id="257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27DD6-F9DE-4044-92A8-057E16A8D203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9E94F-35A9-4177-BB27-4B57743EF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07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746DE6-3336-457D-A091-FA20AC1C536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1075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2C2229-1833-4DE2-BB66-C8FD2A6DC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6AF40D-1A7F-4881-9CEF-6B26EBDC9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2A7DD2-D1D1-4941-A2BF-B7B1C550B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3097-9F60-4184-AF73-5609768B431F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75EE81-47A2-4785-8C56-1BECDF315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C39E47-D0FC-4928-B540-3FB03628B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75C-1215-4A72-A64B-17E7207DB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217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842D61-D511-4E40-ADBA-2E4830372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D612DCE-F8F8-495B-B734-C1A67047C2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0670F6-DA95-4785-8C0E-A44E857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3097-9F60-4184-AF73-5609768B431F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1F4F23-EBF7-4BCC-892A-356DE6E0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435ACB-B38B-4E44-BF53-8084337EB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75C-1215-4A72-A64B-17E7207DB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83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ED5D5D4-AA45-45E1-AC2E-364C040C73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4679770-276E-4ED9-8CAA-9B83B19229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2E8290-8185-4100-994B-FC15282A7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3097-9F60-4184-AF73-5609768B431F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6ACED6-35DD-43F2-A7FD-747BEE609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E3E200-6467-4440-95FD-4405214BA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75C-1215-4A72-A64B-17E7207DB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24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633830-2244-49AE-BC4A-47F415C177C6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238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157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C633830-2244-49AE-BC4A-47F415C177C6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4873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099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404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4779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933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95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9CA318-F0CA-4190-AAB7-D59ADF63E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65BEF5-EBC6-4B3E-8294-A52DEC170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5E5FDB-F4D7-4570-8EA0-ED91D1181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3097-9F60-4184-AF73-5609768B431F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E61453-D786-454E-97C0-61C8A1160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F446C5-8308-4A7B-AF72-456BCB3AB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75C-1215-4A72-A64B-17E7207DB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6220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35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3C633830-2244-49AE-BC4A-47F415C177C6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2196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E9C9E0-8174-41B9-8A2A-075A889ED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51C88FB-5867-444E-9DAE-C356FFDFB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1C0DAB-A5DA-4C88-9E18-3BDB355FC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3097-9F60-4184-AF73-5609768B431F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2E8243-4CCA-4E35-AEBE-6843445C2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CF65CA-ACE2-436F-968E-8923E048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75C-1215-4A72-A64B-17E7207DB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837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F1579F-713D-4848-B286-35285E58F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7718BA-DEA8-4289-B33B-5A720EDA7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52285FE-0482-4345-8FFE-CC798047B3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B69A27E-9C58-4F47-866B-B40756FA5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3097-9F60-4184-AF73-5609768B431F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9FFFA0C-D69A-43A2-AD9B-14AAD9ECD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9E3B2D-1643-4337-A362-792A1AE42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75C-1215-4A72-A64B-17E7207DB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49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60F71C-D61F-4D9D-B446-40FB2B61D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A8656E7-F113-484B-827A-72DE2A9D2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13FDE04-5781-4102-A195-1B9397C5C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B2863E2-8F3D-4F43-9676-AD1ACD99F8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8890DB7-41F1-480E-8D29-E8C7935F73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AE3126F-89F8-450B-8CD7-2331D4363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3097-9F60-4184-AF73-5609768B431F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B6787F4-45C7-4247-8009-3CADB0FF0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4C7ACC9-C51F-49FE-8709-8958EE0C4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75C-1215-4A72-A64B-17E7207DB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84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19D069-854E-4955-964E-311EB43EB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1884BDE-CEB1-45C7-9EDC-EF08D852D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3097-9F60-4184-AF73-5609768B431F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01F7D00-1B12-42BF-9A9F-21F8C475E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279954-BC44-4FB2-BB83-864E504FF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75C-1215-4A72-A64B-17E7207DB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26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3E3BBF8-F62E-4540-89D0-C34E92344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3097-9F60-4184-AF73-5609768B431F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A87EA80-762C-4058-95DE-75BDFB0E3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564C748-036A-48EB-AAAE-0DDCE721D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75C-1215-4A72-A64B-17E7207DB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56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8A3020-C703-4609-9186-33F1B5548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43425A-FEFB-4B18-B8BB-CABEF141C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1F1445-2839-436C-9B6E-433AAA55B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F293462-AB17-4074-9C22-FB9E30612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3097-9F60-4184-AF73-5609768B431F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E376D0E-48E3-4310-B60F-8D8991E9C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5F256C3-FCDA-45C0-8230-3D636F21E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75C-1215-4A72-A64B-17E7207DB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04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04D560-C0FE-49D8-B3A2-A540DD3C3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B9EA91E-CDDE-4449-A2AC-C674DA5EB4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70DD66-8AA7-4272-AE0E-5A33E848C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BDFE69-369A-4364-8FFE-CC9DCB2A1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3097-9F60-4184-AF73-5609768B431F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D89A2C-E4D8-41FF-9F11-8A7BDF84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ECB104-883E-491B-89B0-501277C70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75C-1215-4A72-A64B-17E7207DB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8F3990-14DD-4306-9A42-F267FDBEA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5AE8A9-30BE-4D1E-A654-16FB32554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A9AB7C-7794-4FED-AAC5-47BFECF14F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53097-9F60-4184-AF73-5609768B431F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CDAA2D-3D29-4E3B-83E0-253ED951E2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D01992-8CDC-4A4E-A89D-4E8B1BFDFE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3375C-1215-4A72-A64B-17E7207DBD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58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C633830-2244-49AE-BC4A-47F415C177C6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32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offe.ru/astro/conduct/index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281BC32-FF58-4898-A6B5-7B3D059BC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614406-135F-4875-9C87-53822CB1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2285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434101"/>
            <a:ext cx="10495280" cy="1232750"/>
          </a:xfrm>
        </p:spPr>
        <p:txBody>
          <a:bodyPr anchor="b"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What do we have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How do we communicate what we have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6C21149-7D17-44C2-AFB6-4D931DC55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676579"/>
            <a:ext cx="8129873" cy="602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6">
            <a:extLst>
              <a:ext uri="{FF2B5EF4-FFF2-40B4-BE49-F238E27FC236}">
                <a16:creationId xmlns:a16="http://schemas.microsoft.com/office/drawing/2014/main" id="{C2E5FCF0-567A-448C-A6E3-920BFC702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938535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83326" y="2720100"/>
            <a:ext cx="11300685" cy="3703799"/>
          </a:xfrm>
        </p:spPr>
        <p:txBody>
          <a:bodyPr>
            <a:normAutofit/>
          </a:bodyPr>
          <a:lstStyle/>
          <a:p>
            <a:r>
              <a:rPr lang="en-US" dirty="0"/>
              <a:t>Usual zero-temperature constraints are provided with </a:t>
            </a:r>
            <a:r>
              <a:rPr lang="en-US" dirty="0" err="1"/>
              <a:t>EoS’s</a:t>
            </a:r>
            <a:r>
              <a:rPr lang="en-US" dirty="0"/>
              <a:t>. Do we need more of those?</a:t>
            </a:r>
            <a:br>
              <a:rPr lang="en-US" dirty="0"/>
            </a:br>
            <a:r>
              <a:rPr lang="en-US" dirty="0"/>
              <a:t>Usually, no finite-temperature constraints are provided with </a:t>
            </a:r>
            <a:r>
              <a:rPr lang="en-US" dirty="0" err="1"/>
              <a:t>EoS’s</a:t>
            </a:r>
            <a:r>
              <a:rPr lang="en-US" dirty="0"/>
              <a:t>. Add L-G critical point, …?</a:t>
            </a:r>
            <a:br>
              <a:rPr lang="en-US" dirty="0"/>
            </a:br>
            <a:r>
              <a:rPr lang="en-US" dirty="0"/>
              <a:t>Should EoS providers volunteer to document more constraints or be asked to do so? How often?</a:t>
            </a:r>
            <a:r>
              <a:rPr lang="en-US" sz="1000" dirty="0">
                <a:solidFill>
                  <a:schemeClr val="bg1"/>
                </a:solidFill>
              </a:rPr>
              <a:t>.</a:t>
            </a:r>
          </a:p>
          <a:p>
            <a:r>
              <a:rPr lang="en-US"/>
              <a:t>Include “what </a:t>
            </a:r>
            <a:r>
              <a:rPr lang="en-US" dirty="0"/>
              <a:t>has been done </a:t>
            </a:r>
            <a:r>
              <a:rPr lang="en-US"/>
              <a:t>with model” </a:t>
            </a:r>
            <a:r>
              <a:rPr lang="en-US" dirty="0"/>
              <a:t>in documentation?</a:t>
            </a:r>
            <a:endParaRPr lang="en-US" sz="1000" dirty="0"/>
          </a:p>
          <a:p>
            <a:r>
              <a:rPr lang="en-US" dirty="0"/>
              <a:t>Current 3</a:t>
            </a:r>
            <a:r>
              <a:rPr lang="en-US" baseline="30000" dirty="0"/>
              <a:t>rd</a:t>
            </a:r>
            <a:r>
              <a:rPr lang="en-US" dirty="0"/>
              <a:t> dimension is Y</a:t>
            </a:r>
            <a:r>
              <a:rPr lang="en-US" baseline="-25000" dirty="0"/>
              <a:t>Q</a:t>
            </a:r>
            <a:r>
              <a:rPr lang="en-US" dirty="0"/>
              <a:t>. What about Y</a:t>
            </a:r>
            <a:r>
              <a:rPr lang="en-US" baseline="-25000" dirty="0"/>
              <a:t>I </a:t>
            </a:r>
            <a:r>
              <a:rPr lang="en-US" dirty="0"/>
              <a:t>, Y</a:t>
            </a:r>
            <a:r>
              <a:rPr lang="en-US" baseline="-25000" dirty="0"/>
              <a:t>S </a:t>
            </a:r>
            <a:r>
              <a:rPr lang="en-US" dirty="0"/>
              <a:t>, … (which are useful for heavy-ion/lattice)?</a:t>
            </a:r>
          </a:p>
          <a:p>
            <a:r>
              <a:rPr lang="en-US" dirty="0"/>
              <a:t>What about magnetic fields? Also at finite temperature?</a:t>
            </a:r>
            <a:endParaRPr lang="en-US" sz="1000" dirty="0">
              <a:solidFill>
                <a:schemeClr val="bg1"/>
              </a:solidFill>
            </a:endParaRPr>
          </a:p>
          <a:p>
            <a:r>
              <a:rPr lang="en-US" dirty="0"/>
              <a:t>Remove 1/</a:t>
            </a:r>
            <a:r>
              <a:rPr lang="en-US" dirty="0" err="1"/>
              <a:t>n_B</a:t>
            </a:r>
            <a:r>
              <a:rPr lang="en-US" dirty="0"/>
              <a:t> from tables? replace .</a:t>
            </a:r>
            <a:r>
              <a:rPr lang="en-US" dirty="0" err="1"/>
              <a:t>nb</a:t>
            </a:r>
            <a:r>
              <a:rPr lang="en-US" dirty="0"/>
              <a:t> files?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0AF94DF-B40F-1A45-9F91-DBEEA2274F0E}"/>
              </a:ext>
            </a:extLst>
          </p:cNvPr>
          <p:cNvCxnSpPr/>
          <p:nvPr/>
        </p:nvCxnSpPr>
        <p:spPr>
          <a:xfrm>
            <a:off x="6946900" y="317500"/>
            <a:ext cx="4686300" cy="6210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81E2341-A01C-B14E-9D78-FD9BC59BC3D8}"/>
              </a:ext>
            </a:extLst>
          </p:cNvPr>
          <p:cNvCxnSpPr>
            <a:cxnSpLocks/>
          </p:cNvCxnSpPr>
          <p:nvPr/>
        </p:nvCxnSpPr>
        <p:spPr>
          <a:xfrm flipV="1">
            <a:off x="6946899" y="469900"/>
            <a:ext cx="4659312" cy="4686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477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ED2B2E8-C27F-457B-8F34-D708595323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40" y="1302198"/>
            <a:ext cx="3617634" cy="34097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0B9844-CE3B-4FAE-B1CF-E61B9445E6C0}"/>
              </a:ext>
            </a:extLst>
          </p:cNvPr>
          <p:cNvSpPr txBox="1"/>
          <p:nvPr/>
        </p:nvSpPr>
        <p:spPr>
          <a:xfrm>
            <a:off x="1607948" y="888081"/>
            <a:ext cx="2023019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1200" b="0" dirty="0">
                <a:latin typeface="+mn-lt"/>
              </a:rPr>
              <a:t>figure by Andreas Schmitt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B5DCDEE3-3773-4A25-86D4-FF6774783CC3}"/>
              </a:ext>
            </a:extLst>
          </p:cNvPr>
          <p:cNvSpPr txBox="1">
            <a:spLocks/>
          </p:cNvSpPr>
          <p:nvPr/>
        </p:nvSpPr>
        <p:spPr>
          <a:xfrm>
            <a:off x="1981200" y="259476"/>
            <a:ext cx="8229600" cy="50891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transport properties: what do we have?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D8FAA0-454D-46E1-8818-218F1F5D501C}"/>
              </a:ext>
            </a:extLst>
          </p:cNvPr>
          <p:cNvSpPr txBox="1"/>
          <p:nvPr/>
        </p:nvSpPr>
        <p:spPr>
          <a:xfrm>
            <a:off x="6134209" y="1916689"/>
            <a:ext cx="5391705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Subroutines available for practical use (e.g., crustal conductivities code by A.Y. </a:t>
            </a:r>
            <a:r>
              <a:rPr lang="en-US" sz="1600" dirty="0" err="1"/>
              <a:t>Potekhin</a:t>
            </a:r>
            <a:r>
              <a:rPr lang="en-US" sz="1600" dirty="0"/>
              <a:t> </a:t>
            </a:r>
            <a:r>
              <a:rPr lang="en-US" sz="1600" dirty="0">
                <a:hlinkClick r:id="rId3"/>
              </a:rPr>
              <a:t>http://www.ioffe.ru/astro/conduct/index.html</a:t>
            </a:r>
            <a:r>
              <a:rPr lang="en-US" sz="16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Practical expressions (e.g., Harutyunyan &amp; </a:t>
            </a:r>
            <a:r>
              <a:rPr lang="en-US" sz="1600" dirty="0" err="1"/>
              <a:t>Sedrakian</a:t>
            </a:r>
            <a:r>
              <a:rPr lang="en-US" sz="1600" dirty="0"/>
              <a:t> 2016, </a:t>
            </a:r>
            <a:r>
              <a:rPr lang="en-US" sz="1600" dirty="0" err="1"/>
              <a:t>eqs</a:t>
            </a:r>
            <a:r>
              <a:rPr lang="en-US" sz="1600" dirty="0"/>
              <a:t>. (57)-(63))</a:t>
            </a:r>
            <a:endParaRPr lang="ru-RU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05F21A-34F9-4459-BFE8-8357E456914A}"/>
              </a:ext>
            </a:extLst>
          </p:cNvPr>
          <p:cNvSpPr txBox="1"/>
          <p:nvPr/>
        </p:nvSpPr>
        <p:spPr>
          <a:xfrm>
            <a:off x="451862" y="4860973"/>
            <a:ext cx="4519633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SzPct val="45000"/>
            </a:pPr>
            <a:r>
              <a:rPr lang="en-US" dirty="0">
                <a:solidFill>
                  <a:srgbClr val="262626"/>
                </a:solidFill>
                <a:latin typeface="Corbel"/>
                <a:ea typeface="Droid Sans Fallback"/>
              </a:rPr>
              <a:t>Q1: Which transport phenomena have been included in numerical simulations so far? Resistivity, thermal conduction, viscosities?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3C6C6B-3D7F-434F-B0F9-3BC7A174AFCA}"/>
              </a:ext>
            </a:extLst>
          </p:cNvPr>
          <p:cNvSpPr txBox="1"/>
          <p:nvPr/>
        </p:nvSpPr>
        <p:spPr>
          <a:xfrm>
            <a:off x="5431394" y="3648650"/>
            <a:ext cx="661386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SzPct val="45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  <a:latin typeface="Corbel"/>
              </a:rPr>
              <a:t>Transport in cold neutron star matter (non-superfluid, superfluid)</a:t>
            </a:r>
            <a:endParaRPr lang="en-US" dirty="0">
              <a:solidFill>
                <a:schemeClr val="accent1"/>
              </a:solidFill>
            </a:endParaRPr>
          </a:p>
          <a:p>
            <a:pPr marL="285750" indent="-285750">
              <a:buSzPct val="45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latin typeface="Corbel"/>
              </a:rPr>
              <a:t>Transport in hot neutron star matter (temperatures higher than 10 MeV)</a:t>
            </a:r>
            <a:endParaRPr lang="en-US" dirty="0">
              <a:solidFill>
                <a:schemeClr val="accent2"/>
              </a:solidFill>
            </a:endParaRPr>
          </a:p>
          <a:p>
            <a:pPr marL="285750" indent="-285750">
              <a:buSzPct val="45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  <a:latin typeface="Corbel"/>
              </a:rPr>
              <a:t>Implementation of various phases of matter (nuclear, </a:t>
            </a:r>
            <a:r>
              <a:rPr lang="en-US" dirty="0" err="1">
                <a:solidFill>
                  <a:schemeClr val="accent1"/>
                </a:solidFill>
                <a:latin typeface="Corbel"/>
              </a:rPr>
              <a:t>hypernuclear</a:t>
            </a:r>
            <a:r>
              <a:rPr lang="en-US" dirty="0">
                <a:solidFill>
                  <a:schemeClr val="accent1"/>
                </a:solidFill>
                <a:latin typeface="Corbel"/>
              </a:rPr>
              <a:t>, quark matter, crust + core transition)</a:t>
            </a:r>
            <a:endParaRPr lang="en-US" dirty="0">
              <a:solidFill>
                <a:schemeClr val="accent1"/>
              </a:solidFill>
            </a:endParaRPr>
          </a:p>
          <a:p>
            <a:pPr marL="285750" indent="-285750">
              <a:buSzPct val="45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latin typeface="Corbel"/>
                <a:ea typeface="Droid Sans Fallback"/>
              </a:rPr>
              <a:t>Anisotropic transport in strong magnetic fields (Hall effect, thermomagnetic and </a:t>
            </a:r>
            <a:r>
              <a:rPr lang="en-US" dirty="0" err="1">
                <a:solidFill>
                  <a:schemeClr val="accent2"/>
                </a:solidFill>
                <a:latin typeface="Corbel"/>
                <a:ea typeface="Droid Sans Fallback"/>
              </a:rPr>
              <a:t>viscomagnetic</a:t>
            </a:r>
            <a:r>
              <a:rPr lang="en-US" dirty="0">
                <a:solidFill>
                  <a:schemeClr val="accent2"/>
                </a:solidFill>
                <a:latin typeface="Corbel"/>
                <a:ea typeface="Droid Sans Fallback"/>
              </a:rPr>
              <a:t> effects, </a:t>
            </a:r>
            <a:r>
              <a:rPr lang="en-US" dirty="0" err="1">
                <a:solidFill>
                  <a:schemeClr val="accent2"/>
                </a:solidFill>
                <a:latin typeface="Corbel"/>
                <a:ea typeface="Droid Sans Fallback"/>
              </a:rPr>
              <a:t>etc</a:t>
            </a:r>
            <a:r>
              <a:rPr lang="en-US" dirty="0">
                <a:solidFill>
                  <a:schemeClr val="accent2"/>
                </a:solidFill>
                <a:latin typeface="Corbel"/>
                <a:ea typeface="Droid Sans Fallback"/>
              </a:rPr>
              <a:t>) – how relevant are these effects to be included in future simulations and what data is available on this?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CDF572-52B1-4898-B9B6-2638154753D1}"/>
              </a:ext>
            </a:extLst>
          </p:cNvPr>
          <p:cNvSpPr txBox="1"/>
          <p:nvPr/>
        </p:nvSpPr>
        <p:spPr>
          <a:xfrm>
            <a:off x="810640" y="5832816"/>
            <a:ext cx="4139213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SzPct val="45000"/>
            </a:pPr>
            <a:r>
              <a:rPr lang="en-US" sz="1600" dirty="0">
                <a:solidFill>
                  <a:srgbClr val="262626"/>
                </a:solidFill>
                <a:latin typeface="Corbel"/>
                <a:ea typeface="Droid Sans Fallback"/>
              </a:rPr>
              <a:t>Simulations  of BNS mergers commonly use constant values for transport coefficients.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445DF5-B94F-4FE3-BC05-8701AEB9773C}"/>
              </a:ext>
            </a:extLst>
          </p:cNvPr>
          <p:cNvSpPr txBox="1"/>
          <p:nvPr/>
        </p:nvSpPr>
        <p:spPr>
          <a:xfrm>
            <a:off x="5431394" y="993359"/>
            <a:ext cx="609452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262626"/>
                </a:solidFill>
                <a:latin typeface="Corbel"/>
              </a:rPr>
              <a:t>Q2:  Which transport coefficients can be provided for simulations? How are they represented (tabular data, analytic functions)?  </a:t>
            </a:r>
          </a:p>
        </p:txBody>
      </p:sp>
    </p:spTree>
    <p:extLst>
      <p:ext uri="{BB962C8B-B14F-4D97-AF65-F5344CB8AC3E}">
        <p14:creationId xmlns:p14="http://schemas.microsoft.com/office/powerpoint/2010/main" val="4261029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DC09178-BF19-471B-9C4F-A98CF6AA0BFB}"/>
              </a:ext>
            </a:extLst>
          </p:cNvPr>
          <p:cNvSpPr txBox="1"/>
          <p:nvPr/>
        </p:nvSpPr>
        <p:spPr>
          <a:xfrm>
            <a:off x="5953151" y="3179471"/>
            <a:ext cx="6056311" cy="34163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Consistent EOS-transport calculations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Does the </a:t>
            </a:r>
            <a:r>
              <a:rPr lang="en-US" dirty="0" err="1"/>
              <a:t>CompOSE</a:t>
            </a:r>
            <a:r>
              <a:rPr lang="en-US" dirty="0"/>
              <a:t> data provide all necessary thermodynamic quantities for each </a:t>
            </a:r>
            <a:r>
              <a:rPr lang="en-US" dirty="0" err="1"/>
              <a:t>EoS</a:t>
            </a:r>
            <a:r>
              <a:rPr lang="en-US" dirty="0"/>
              <a:t> model required to compute the transport coefficients (e.g., particle fractions, chemical potentials, entropy density vs baryon density and/or temperature)? What about effective masses, Landau parameters?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Simultaneous calculations on the same microscopical basis (ideal future…). To which extent is this really required (sensitivity to the uncertainties)?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9187F3-3D8F-4830-B0B2-E7C56D1C2343}"/>
              </a:ext>
            </a:extLst>
          </p:cNvPr>
          <p:cNvSpPr txBox="1"/>
          <p:nvPr/>
        </p:nvSpPr>
        <p:spPr>
          <a:xfrm>
            <a:off x="441916" y="1993643"/>
            <a:ext cx="4862004" cy="2062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Possible resolution(?)</a:t>
            </a:r>
          </a:p>
          <a:p>
            <a:r>
              <a:rPr lang="en-US" sz="1600" dirty="0"/>
              <a:t>Introduce </a:t>
            </a:r>
            <a:r>
              <a:rPr lang="en-US" sz="1600" dirty="0">
                <a:solidFill>
                  <a:srgbClr val="FF0000"/>
                </a:solidFill>
              </a:rPr>
              <a:t>transport section </a:t>
            </a:r>
            <a:r>
              <a:rPr lang="en-US" sz="1600" dirty="0"/>
              <a:t>of </a:t>
            </a:r>
            <a:r>
              <a:rPr lang="en-US" sz="1600" dirty="0" err="1"/>
              <a:t>CompOSE</a:t>
            </a:r>
            <a:r>
              <a:rPr lang="en-US" sz="1600" dirty="0"/>
              <a:t> website?</a:t>
            </a:r>
          </a:p>
          <a:p>
            <a:endParaRPr lang="en-US" sz="1600" dirty="0"/>
          </a:p>
          <a:p>
            <a:r>
              <a:rPr lang="en-US" sz="1600" dirty="0"/>
              <a:t>Placeholder for collections of subroutines/references to relevant subroutines.</a:t>
            </a:r>
          </a:p>
          <a:p>
            <a:endParaRPr lang="en-US" sz="1600" dirty="0"/>
          </a:p>
          <a:p>
            <a:r>
              <a:rPr lang="en-US" sz="1600" dirty="0"/>
              <a:t>Should help modelling practitioners to get the quantities of choice without digging through the literature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1A3F51-9720-4E67-9AD5-D9EEE62D1D71}"/>
              </a:ext>
            </a:extLst>
          </p:cNvPr>
          <p:cNvSpPr txBox="1"/>
          <p:nvPr/>
        </p:nvSpPr>
        <p:spPr>
          <a:xfrm>
            <a:off x="215241" y="915837"/>
            <a:ext cx="5088679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What we have: Various calculations on different levels of sophistication spread over the literature. Not easy to track. How to communicate the result?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E305C4B-3293-4487-8D1C-7163587BBB6E}"/>
                  </a:ext>
                </a:extLst>
              </p:cNvPr>
              <p:cNvSpPr txBox="1"/>
              <p:nvPr/>
            </p:nvSpPr>
            <p:spPr>
              <a:xfrm>
                <a:off x="5953152" y="915837"/>
                <a:ext cx="6056311" cy="2031325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/>
                  <a:t>Transport quantity of interest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𝐸𝑂𝑆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macro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𝐸𝑂𝑆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micro</m:t>
                    </m:r>
                  </m:oMath>
                </a14:m>
                <a:r>
                  <a:rPr lang="en-US" dirty="0"/>
                  <a:t>, model)</a:t>
                </a:r>
              </a:p>
              <a:p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“Universal” (weak dependence on EOS – micro, e.g. 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)</m:t>
                    </m:r>
                  </m:oMath>
                </a14:m>
                <a:endParaRPr lang="en-US" sz="1800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non – universal: affected by the underlying microscopic properties of the EOS. Ideally – to be calculated together with EOS</a:t>
                </a:r>
                <a:endParaRPr lang="ru-RU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E305C4B-3293-4487-8D1C-7163587BBB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152" y="915837"/>
                <a:ext cx="6056311" cy="2031325"/>
              </a:xfrm>
              <a:prstGeom prst="rect">
                <a:avLst/>
              </a:prstGeom>
              <a:blipFill>
                <a:blip r:embed="rId2"/>
                <a:stretch>
                  <a:fillRect l="-905" t="-1497" b="-3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9A19E9D2-AF7F-4DFA-9961-B6BE6CBC63DA}"/>
              </a:ext>
            </a:extLst>
          </p:cNvPr>
          <p:cNvSpPr txBox="1">
            <a:spLocks/>
          </p:cNvSpPr>
          <p:nvPr/>
        </p:nvSpPr>
        <p:spPr>
          <a:xfrm>
            <a:off x="1981200" y="119558"/>
            <a:ext cx="8229600" cy="50891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transport properties: how do we communicate what we have?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3149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530</Words>
  <Application>Microsoft Office PowerPoint</Application>
  <PresentationFormat>Широкоэкранный</PresentationFormat>
  <Paragraphs>36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Century Schoolbook</vt:lpstr>
      <vt:lpstr>Corbel</vt:lpstr>
      <vt:lpstr>Тема Office</vt:lpstr>
      <vt:lpstr>Headlines</vt:lpstr>
      <vt:lpstr>What do we have  How do we communicate what we have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peter Shternin</dc:creator>
  <cp:lastModifiedBy>peter Shternin</cp:lastModifiedBy>
  <cp:revision>7</cp:revision>
  <dcterms:created xsi:type="dcterms:W3CDTF">2021-02-25T04:59:20Z</dcterms:created>
  <dcterms:modified xsi:type="dcterms:W3CDTF">2021-02-25T07:25:15Z</dcterms:modified>
</cp:coreProperties>
</file>